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notesMasterIdLst>
    <p:notesMasterId r:id="rId13"/>
  </p:notesMasterIdLst>
  <p:sldIdLst>
    <p:sldId id="257" r:id="rId2"/>
    <p:sldId id="256" r:id="rId3"/>
    <p:sldId id="258" r:id="rId4"/>
    <p:sldId id="259" r:id="rId5"/>
    <p:sldId id="264" r:id="rId6"/>
    <p:sldId id="260" r:id="rId7"/>
    <p:sldId id="262" r:id="rId8"/>
    <p:sldId id="263" r:id="rId9"/>
    <p:sldId id="266" r:id="rId10"/>
    <p:sldId id="265"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82" autoAdjust="0"/>
  </p:normalViewPr>
  <p:slideViewPr>
    <p:cSldViewPr>
      <p:cViewPr varScale="1">
        <p:scale>
          <a:sx n="56" d="100"/>
          <a:sy n="56" d="100"/>
        </p:scale>
        <p:origin x="1626"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258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5A9179-C5F2-424E-BD9A-F4F70AC13261}" type="datetimeFigureOut">
              <a:rPr lang="en-US" smtClean="0"/>
              <a:pPr/>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3FB3A-64CA-478F-8B08-A1CD41B06243}" type="slidenum">
              <a:rPr lang="en-US" smtClean="0"/>
              <a:pPr/>
              <a:t>‹#›</a:t>
            </a:fld>
            <a:endParaRPr lang="en-US"/>
          </a:p>
        </p:txBody>
      </p:sp>
    </p:spTree>
    <p:extLst>
      <p:ext uri="{BB962C8B-B14F-4D97-AF65-F5344CB8AC3E}">
        <p14:creationId xmlns:p14="http://schemas.microsoft.com/office/powerpoint/2010/main" val="2031956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53FB3A-64CA-478F-8B08-A1CD41B06243}" type="slidenum">
              <a:rPr lang="en-US" smtClean="0"/>
              <a:pPr/>
              <a:t>1</a:t>
            </a:fld>
            <a:endParaRPr lang="en-US"/>
          </a:p>
        </p:txBody>
      </p:sp>
    </p:spTree>
    <p:extLst>
      <p:ext uri="{BB962C8B-B14F-4D97-AF65-F5344CB8AC3E}">
        <p14:creationId xmlns:p14="http://schemas.microsoft.com/office/powerpoint/2010/main" val="1479168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53FB3A-64CA-478F-8B08-A1CD41B06243}" type="slidenum">
              <a:rPr lang="en-US" smtClean="0"/>
              <a:pPr/>
              <a:t>7</a:t>
            </a:fld>
            <a:endParaRPr lang="en-US"/>
          </a:p>
        </p:txBody>
      </p:sp>
    </p:spTree>
    <p:extLst>
      <p:ext uri="{BB962C8B-B14F-4D97-AF65-F5344CB8AC3E}">
        <p14:creationId xmlns:p14="http://schemas.microsoft.com/office/powerpoint/2010/main" val="416559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359308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3125010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3553229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F56B4B-6B5A-4030-8CE7-05DE738E553B}" type="slidenum">
              <a:rPr lang="en-US" smtClean="0"/>
              <a:pPr/>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89223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65471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712541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3717954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3912466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206919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145741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93265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363518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80475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101444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207098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258144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FC889-796C-4A01-AE90-2489578085EC}" type="datetimeFigureOut">
              <a:rPr lang="en-US" smtClean="0"/>
              <a:pPr/>
              <a:t>10/29/2014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137539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3DFC889-796C-4A01-AE90-2489578085EC}" type="datetimeFigureOut">
              <a:rPr lang="en-US" smtClean="0"/>
              <a:pPr/>
              <a:t>10/29/2014</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6F56B4B-6B5A-4030-8CE7-05DE738E553B}" type="slidenum">
              <a:rPr lang="en-US" smtClean="0"/>
              <a:pPr/>
              <a:t>‹#›</a:t>
            </a:fld>
            <a:endParaRPr lang="en-US" dirty="0"/>
          </a:p>
        </p:txBody>
      </p:sp>
    </p:spTree>
    <p:extLst>
      <p:ext uri="{BB962C8B-B14F-4D97-AF65-F5344CB8AC3E}">
        <p14:creationId xmlns:p14="http://schemas.microsoft.com/office/powerpoint/2010/main" val="2594238408"/>
      </p:ext>
    </p:extLst>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audio" Target="file:///C:\Users\Public\Music\Sample%20Music\Sleep%20Away.mp3"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5657671"/>
            <a:ext cx="8305800" cy="461665"/>
          </a:xfrm>
          <a:prstGeom prst="rect">
            <a:avLst/>
          </a:prstGeom>
          <a:noFill/>
        </p:spPr>
        <p:txBody>
          <a:bodyPr wrap="square" rtlCol="0">
            <a:spAutoFit/>
          </a:bodyPr>
          <a:lstStyle/>
          <a:p>
            <a:pPr algn="ctr"/>
            <a:r>
              <a:rPr lang="en-US" sz="2400" dirty="0">
                <a:solidFill>
                  <a:schemeClr val="tx2">
                    <a:lumMod val="75000"/>
                  </a:schemeClr>
                </a:solidFill>
                <a:latin typeface="Algerian" pitchFamily="82" charset="0"/>
              </a:rPr>
              <a:t>PLEASE ENJOY THE PRESENTATION</a:t>
            </a:r>
            <a:endParaRPr lang="en-US" sz="2400" b="1" dirty="0">
              <a:solidFill>
                <a:schemeClr val="tx2">
                  <a:lumMod val="75000"/>
                </a:schemeClr>
              </a:solidFill>
              <a:latin typeface="Bodoni MT Black" pitchFamily="18" charset="0"/>
            </a:endParaRPr>
          </a:p>
        </p:txBody>
      </p:sp>
      <p:sp>
        <p:nvSpPr>
          <p:cNvPr id="5" name="TextBox 4"/>
          <p:cNvSpPr txBox="1"/>
          <p:nvPr/>
        </p:nvSpPr>
        <p:spPr>
          <a:xfrm>
            <a:off x="1066800" y="228600"/>
            <a:ext cx="6934200" cy="1446550"/>
          </a:xfrm>
          <a:prstGeom prst="rect">
            <a:avLst/>
          </a:prstGeom>
          <a:solidFill>
            <a:schemeClr val="bg2">
              <a:lumMod val="40000"/>
              <a:lumOff val="60000"/>
            </a:schemeClr>
          </a:solidFill>
          <a:ln>
            <a:solidFill>
              <a:schemeClr val="accent4"/>
            </a:solidFill>
          </a:ln>
        </p:spPr>
        <p:txBody>
          <a:bodyPr wrap="square" rtlCol="0">
            <a:spAutoFit/>
          </a:bodyPr>
          <a:lstStyle/>
          <a:p>
            <a:pPr algn="ctr"/>
            <a:r>
              <a:rPr lang="en-US" sz="4400" dirty="0" smtClean="0">
                <a:solidFill>
                  <a:srgbClr val="C00000"/>
                </a:solidFill>
                <a:latin typeface="Algerian" pitchFamily="82" charset="0"/>
              </a:rPr>
              <a:t>WELCOME TO MY Nutritional home</a:t>
            </a:r>
            <a:endParaRPr lang="en-US" sz="4400" dirty="0">
              <a:solidFill>
                <a:srgbClr val="006600"/>
              </a:solidFill>
              <a:latin typeface="Algerian" pitchFamily="8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702467"/>
            <a:ext cx="5257800" cy="3352800"/>
          </a:xfrm>
          <a:prstGeom prst="rect">
            <a:avLst/>
          </a:prstGeom>
        </p:spPr>
      </p:pic>
      <p:sp>
        <p:nvSpPr>
          <p:cNvPr id="3" name="Rectangle 2"/>
          <p:cNvSpPr/>
          <p:nvPr/>
        </p:nvSpPr>
        <p:spPr>
          <a:xfrm>
            <a:off x="5637362" y="3204745"/>
            <a:ext cx="3276600" cy="923330"/>
          </a:xfrm>
          <a:prstGeom prst="rect">
            <a:avLst/>
          </a:prstGeom>
        </p:spPr>
        <p:txBody>
          <a:bodyPr wrap="square">
            <a:spAutoFit/>
          </a:bodyPr>
          <a:lstStyle/>
          <a:p>
            <a:pPr algn="ctr"/>
            <a:r>
              <a:rPr lang="en-US" b="1" dirty="0" smtClean="0">
                <a:solidFill>
                  <a:schemeClr val="bg1"/>
                </a:solidFill>
                <a:latin typeface="Bodoni MT Black" pitchFamily="18" charset="0"/>
              </a:rPr>
              <a:t>Atalaya </a:t>
            </a:r>
            <a:r>
              <a:rPr lang="en-US" b="1" dirty="0">
                <a:solidFill>
                  <a:schemeClr val="bg1"/>
                </a:solidFill>
                <a:latin typeface="Bodoni MT Black" pitchFamily="18" charset="0"/>
              </a:rPr>
              <a:t>Hudson </a:t>
            </a:r>
          </a:p>
          <a:p>
            <a:pPr algn="ctr"/>
            <a:r>
              <a:rPr lang="en-US" b="1" dirty="0">
                <a:solidFill>
                  <a:schemeClr val="bg1"/>
                </a:solidFill>
                <a:latin typeface="Bodoni MT Black" pitchFamily="18" charset="0"/>
              </a:rPr>
              <a:t>Research for Kaplan University</a:t>
            </a:r>
            <a:endParaRPr lang="en-US" b="1" dirty="0">
              <a:solidFill>
                <a:schemeClr val="bg1"/>
              </a:solidFill>
              <a:latin typeface="Bodoni MT Black" pitchFamily="18" charset="0"/>
            </a:endParaRPr>
          </a:p>
        </p:txBody>
      </p:sp>
    </p:spTree>
  </p:cSld>
  <p:clrMapOvr>
    <a:masterClrMapping/>
  </p:clrMapOvr>
  <p:transition spd="med"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778407"/>
            <a:ext cx="6019800" cy="4678204"/>
          </a:xfrm>
          <a:prstGeom prst="rect">
            <a:avLst/>
          </a:prstGeom>
          <a:solidFill>
            <a:schemeClr val="accent1"/>
          </a:solidFill>
        </p:spPr>
        <p:txBody>
          <a:bodyPr wrap="square">
            <a:spAutoFit/>
          </a:bodyPr>
          <a:lstStyle/>
          <a:p>
            <a:pPr>
              <a:buFont typeface="Wingdings" pitchFamily="2" charset="2"/>
              <a:buChar char="q"/>
            </a:pPr>
            <a:r>
              <a:rPr lang="en-US" b="1" dirty="0" smtClean="0">
                <a:solidFill>
                  <a:schemeClr val="accent1">
                    <a:lumMod val="50000"/>
                  </a:schemeClr>
                </a:solidFill>
              </a:rPr>
              <a:t>Sports drinks </a:t>
            </a:r>
            <a:r>
              <a:rPr lang="en-US" b="1" dirty="0" smtClean="0"/>
              <a:t>don't hydrate better than water, but you are more likely to drink larger volumes, which leads to better hydration. Let’s not forget the fact that water is cheaper than most sports drinks, so consumer </a:t>
            </a:r>
            <a:r>
              <a:rPr lang="en-US" b="1" dirty="0" smtClean="0"/>
              <a:t>will flock to purchase water first</a:t>
            </a:r>
            <a:r>
              <a:rPr lang="en-US" b="1" dirty="0" smtClean="0"/>
              <a:t> </a:t>
            </a:r>
            <a:r>
              <a:rPr lang="en-US" b="1" u="sng" dirty="0" smtClean="0"/>
              <a:t>(</a:t>
            </a:r>
            <a:r>
              <a:rPr lang="en-US" u="sng" dirty="0" smtClean="0"/>
              <a:t> G </a:t>
            </a:r>
            <a:r>
              <a:rPr lang="en-US" dirty="0" smtClean="0"/>
              <a:t>Series, 2011).</a:t>
            </a:r>
            <a:endParaRPr lang="en-US" b="1" dirty="0" smtClean="0"/>
          </a:p>
          <a:p>
            <a:pPr>
              <a:buFont typeface="Wingdings" pitchFamily="2" charset="2"/>
              <a:buChar char="q"/>
            </a:pPr>
            <a:endParaRPr lang="en-US" b="1" dirty="0" smtClean="0"/>
          </a:p>
          <a:p>
            <a:endParaRPr lang="en-US" b="1" dirty="0" smtClean="0"/>
          </a:p>
          <a:p>
            <a:pPr>
              <a:buFont typeface="Wingdings" pitchFamily="2" charset="2"/>
              <a:buChar char="q"/>
            </a:pPr>
            <a:r>
              <a:rPr lang="en-US" b="1" dirty="0" smtClean="0">
                <a:solidFill>
                  <a:srgbClr val="002060"/>
                </a:solidFill>
                <a:latin typeface="Aharoni" pitchFamily="2" charset="-79"/>
                <a:cs typeface="Aharoni" pitchFamily="2" charset="-79"/>
              </a:rPr>
              <a:t> Bottled </a:t>
            </a:r>
            <a:r>
              <a:rPr lang="en-US" sz="2000" b="1" dirty="0" smtClean="0">
                <a:solidFill>
                  <a:srgbClr val="FF0000"/>
                </a:solidFill>
              </a:rPr>
              <a:t>Water that contains electrolytes, Like Smart Water Products are best for the body, because they aid, replenish, and give you energy. </a:t>
            </a:r>
            <a:r>
              <a:rPr lang="en-US" sz="2000" dirty="0"/>
              <a:t> </a:t>
            </a:r>
            <a:r>
              <a:rPr lang="en-US" sz="2000" dirty="0" smtClean="0"/>
              <a:t>(</a:t>
            </a:r>
            <a:r>
              <a:rPr lang="en-US" sz="2000" u="sng" dirty="0" smtClean="0"/>
              <a:t>G </a:t>
            </a:r>
            <a:r>
              <a:rPr lang="en-US" sz="2000" dirty="0" smtClean="0"/>
              <a:t>Series, 2011).</a:t>
            </a:r>
            <a:r>
              <a:rPr lang="en-US" sz="2000" dirty="0" smtClean="0"/>
              <a:t/>
            </a:r>
            <a:br>
              <a:rPr lang="en-US" sz="2000" dirty="0" smtClean="0"/>
            </a:br>
            <a:endParaRPr lang="en-US" sz="2000" b="1" dirty="0" smtClean="0">
              <a:solidFill>
                <a:srgbClr val="FF0000"/>
              </a:solidFill>
            </a:endParaRPr>
          </a:p>
          <a:p>
            <a:pPr>
              <a:buFont typeface="Wingdings" pitchFamily="2" charset="2"/>
              <a:buChar char="q"/>
            </a:pPr>
            <a:endParaRPr lang="en-US" b="1" dirty="0" smtClean="0"/>
          </a:p>
          <a:p>
            <a:pPr>
              <a:buFont typeface="Wingdings" pitchFamily="2" charset="2"/>
              <a:buChar char="q"/>
            </a:pPr>
            <a:endParaRPr lang="en-US" b="1" dirty="0" smtClean="0"/>
          </a:p>
          <a:p>
            <a:pPr>
              <a:buFont typeface="Wingdings" pitchFamily="2" charset="2"/>
              <a:buChar char="q"/>
            </a:pPr>
            <a:endParaRPr lang="en-US" b="1" dirty="0"/>
          </a:p>
        </p:txBody>
      </p:sp>
      <p:sp>
        <p:nvSpPr>
          <p:cNvPr id="4" name="TextBox 3"/>
          <p:cNvSpPr txBox="1"/>
          <p:nvPr/>
        </p:nvSpPr>
        <p:spPr>
          <a:xfrm>
            <a:off x="2590800" y="5774532"/>
            <a:ext cx="6019800" cy="707886"/>
          </a:xfrm>
          <a:prstGeom prst="rect">
            <a:avLst/>
          </a:prstGeom>
          <a:noFill/>
        </p:spPr>
        <p:txBody>
          <a:bodyPr wrap="square" rtlCol="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oadway" pitchFamily="82" charset="0"/>
              </a:rPr>
              <a:t>CONCLUSION</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roadway" pitchFamily="82" charset="0"/>
            </a:endParaRPr>
          </a:p>
        </p:txBody>
      </p:sp>
      <p:pic>
        <p:nvPicPr>
          <p:cNvPr id="5" name="Picture 4" descr="16748.jpg"/>
          <p:cNvPicPr>
            <a:picLocks noChangeAspect="1"/>
          </p:cNvPicPr>
          <p:nvPr/>
        </p:nvPicPr>
        <p:blipFill>
          <a:blip r:embed="rId2" cstate="print"/>
          <a:stretch>
            <a:fillRect/>
          </a:stretch>
        </p:blipFill>
        <p:spPr>
          <a:xfrm>
            <a:off x="0" y="1752599"/>
            <a:ext cx="2971800" cy="4704011"/>
          </a:xfrm>
          <a:prstGeom prst="rect">
            <a:avLst/>
          </a:prstGeom>
        </p:spPr>
      </p:pic>
      <p:sp>
        <p:nvSpPr>
          <p:cNvPr id="9" name="Rectangle 8"/>
          <p:cNvSpPr/>
          <p:nvPr/>
        </p:nvSpPr>
        <p:spPr>
          <a:xfrm>
            <a:off x="0" y="0"/>
            <a:ext cx="7467600" cy="2616101"/>
          </a:xfrm>
          <a:prstGeom prst="rect">
            <a:avLst/>
          </a:prstGeom>
        </p:spPr>
        <p:txBody>
          <a:bodyPr wrap="square">
            <a:spAutoFit/>
          </a:bodyPr>
          <a:lstStyle/>
          <a:p>
            <a:pPr>
              <a:buFont typeface="Wingdings" pitchFamily="2" charset="2"/>
              <a:buChar char="q"/>
            </a:pPr>
            <a:r>
              <a:rPr lang="en-US" sz="2000" b="1" dirty="0" smtClean="0">
                <a:solidFill>
                  <a:srgbClr val="C00000"/>
                </a:solidFill>
              </a:rPr>
              <a:t>    Athletes</a:t>
            </a:r>
            <a:r>
              <a:rPr lang="en-US" dirty="0" smtClean="0">
                <a:solidFill>
                  <a:srgbClr val="C00000"/>
                </a:solidFill>
              </a:rPr>
              <a:t> </a:t>
            </a:r>
            <a:r>
              <a:rPr lang="en-US" dirty="0" smtClean="0"/>
              <a:t>have a choice of fluids, including different types of water and sports drinks, each offering different benefits. Good drinking water, such as mineral water or spring water, contains essential minerals that replace those lost through sweat, helping to maintain the body’s natural balance.</a:t>
            </a:r>
          </a:p>
          <a:p>
            <a:endParaRPr lang="en-US" b="1" dirty="0" smtClean="0"/>
          </a:p>
          <a:p>
            <a:r>
              <a:rPr lang="en-US" dirty="0" smtClean="0"/>
              <a:t/>
            </a:r>
            <a:br>
              <a:rPr lang="en-US" dirty="0" smtClean="0"/>
            </a:br>
            <a:r>
              <a:rPr lang="en-US" dirty="0" smtClean="0"/>
              <a:t/>
            </a:r>
            <a:br>
              <a:rPr lang="en-US" dirty="0" smtClean="0"/>
            </a:br>
            <a:endParaRPr lang="en-US" dirty="0"/>
          </a:p>
        </p:txBody>
      </p:sp>
    </p:spTree>
  </p:cSld>
  <p:clrMapOvr>
    <a:masterClrMapping/>
  </p:clrMapOvr>
  <p:transition advClick="0" advTm="17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8077200" cy="4247317"/>
          </a:xfrm>
          <a:prstGeom prst="rect">
            <a:avLst/>
          </a:prstGeom>
        </p:spPr>
        <p:txBody>
          <a:bodyPr wrap="square">
            <a:spAutoFit/>
          </a:bodyPr>
          <a:lstStyle/>
          <a:p>
            <a:r>
              <a:rPr lang="en-US" dirty="0" smtClean="0">
                <a:solidFill>
                  <a:schemeClr val="accent5">
                    <a:lumMod val="75000"/>
                  </a:schemeClr>
                </a:solidFill>
              </a:rPr>
              <a:t>1</a:t>
            </a:r>
            <a:r>
              <a:rPr lang="en-US" dirty="0" smtClean="0"/>
              <a:t>. Wellness </a:t>
            </a:r>
            <a:r>
              <a:rPr lang="en-US" dirty="0" smtClean="0"/>
              <a:t>goods (2012). </a:t>
            </a:r>
            <a:r>
              <a:rPr lang="en-US" dirty="0" smtClean="0"/>
              <a:t>Why is water so important? (2011) Retrieved on Wednesday, April 26, 2012, from </a:t>
            </a:r>
            <a:r>
              <a:rPr lang="en-US" dirty="0" smtClean="0"/>
              <a:t>: </a:t>
            </a:r>
            <a:r>
              <a:rPr lang="en-US" i="1" dirty="0" smtClean="0"/>
              <a:t>www.wellnessgoods.com/</a:t>
            </a:r>
            <a:r>
              <a:rPr lang="en-US" b="1" dirty="0" smtClean="0"/>
              <a:t>waterimportant</a:t>
            </a:r>
            <a:r>
              <a:rPr lang="en-US" i="1" dirty="0" smtClean="0"/>
              <a:t>.asp</a:t>
            </a:r>
            <a:endParaRPr lang="en-US" dirty="0" smtClean="0"/>
          </a:p>
          <a:p>
            <a:r>
              <a:rPr lang="en-US" dirty="0" smtClean="0"/>
              <a:t> </a:t>
            </a:r>
          </a:p>
          <a:p>
            <a:r>
              <a:rPr lang="en-US" dirty="0" smtClean="0">
                <a:solidFill>
                  <a:srgbClr val="FF0000"/>
                </a:solidFill>
              </a:rPr>
              <a:t>2</a:t>
            </a:r>
            <a:r>
              <a:rPr lang="en-US" dirty="0" smtClean="0"/>
              <a:t>. </a:t>
            </a:r>
            <a:r>
              <a:rPr lang="en-US" dirty="0" smtClean="0"/>
              <a:t>Ehow (2012).</a:t>
            </a:r>
            <a:r>
              <a:rPr lang="en-US" dirty="0" smtClean="0"/>
              <a:t> </a:t>
            </a:r>
            <a:r>
              <a:rPr lang="en-US" dirty="0" smtClean="0"/>
              <a:t>How Does PH Affect Drinking Water (2012) Retrieved on Wednesday, April 26, 2012, </a:t>
            </a:r>
            <a:r>
              <a:rPr lang="en-US" dirty="0" smtClean="0"/>
              <a:t>from: </a:t>
            </a:r>
            <a:r>
              <a:rPr lang="en-US" dirty="0" smtClean="0"/>
              <a:t>eHow.com http://www.ehow.com/how-does_5125222_ph-affect-drinking-water.html#ixzz1t7PoVcR5</a:t>
            </a:r>
          </a:p>
          <a:p>
            <a:pPr marL="342900" indent="-342900"/>
            <a:endParaRPr lang="en-US" dirty="0" smtClean="0"/>
          </a:p>
          <a:p>
            <a:r>
              <a:rPr lang="en-US" dirty="0">
                <a:solidFill>
                  <a:schemeClr val="accent1">
                    <a:lumMod val="75000"/>
                  </a:schemeClr>
                </a:solidFill>
              </a:rPr>
              <a:t>3</a:t>
            </a:r>
            <a:r>
              <a:rPr lang="en-US" dirty="0" smtClean="0"/>
              <a:t>. </a:t>
            </a:r>
            <a:r>
              <a:rPr lang="en-US" u="sng" dirty="0" smtClean="0"/>
              <a:t>G </a:t>
            </a:r>
            <a:r>
              <a:rPr lang="en-US" dirty="0" smtClean="0"/>
              <a:t>Series</a:t>
            </a:r>
            <a:r>
              <a:rPr lang="en-US" u="sng" dirty="0"/>
              <a:t> </a:t>
            </a:r>
            <a:r>
              <a:rPr lang="en-US" dirty="0" smtClean="0"/>
              <a:t>(2011). </a:t>
            </a:r>
            <a:r>
              <a:rPr lang="en-US" dirty="0" smtClean="0"/>
              <a:t>Prime </a:t>
            </a:r>
            <a:r>
              <a:rPr lang="en-US" dirty="0" smtClean="0"/>
              <a:t>Get The Pre-Game Fuel You Need To Start Strong With G Series Prime. </a:t>
            </a:r>
            <a:r>
              <a:rPr lang="en-US" dirty="0"/>
              <a:t>Retrieved on Wednesday, April 26, 2012, from Gatorade.com/</a:t>
            </a:r>
            <a:r>
              <a:rPr lang="en-US" dirty="0" err="1"/>
              <a:t>GSeriesPrime</a:t>
            </a:r>
            <a:r>
              <a:rPr lang="en-US" dirty="0"/>
              <a:t> </a:t>
            </a:r>
            <a:endParaRPr lang="en-US" dirty="0" smtClean="0"/>
          </a:p>
          <a:p>
            <a:endParaRPr lang="en-US" dirty="0" smtClean="0"/>
          </a:p>
          <a:p>
            <a:endParaRPr lang="en-US" dirty="0" smtClean="0"/>
          </a:p>
          <a:p>
            <a:r>
              <a:rPr lang="en-US" dirty="0" smtClean="0"/>
              <a:t/>
            </a:r>
            <a:br>
              <a:rPr lang="en-US" dirty="0" smtClean="0"/>
            </a:br>
            <a:endParaRPr lang="en-US" dirty="0"/>
          </a:p>
        </p:txBody>
      </p:sp>
      <p:sp>
        <p:nvSpPr>
          <p:cNvPr id="3" name="Rectangle 2"/>
          <p:cNvSpPr/>
          <p:nvPr/>
        </p:nvSpPr>
        <p:spPr>
          <a:xfrm>
            <a:off x="1981200" y="0"/>
            <a:ext cx="4251485" cy="584775"/>
          </a:xfrm>
          <a:prstGeom prst="rect">
            <a:avLst/>
          </a:prstGeom>
          <a:noFill/>
        </p:spPr>
        <p:txBody>
          <a:bodyPr wrap="square" lIns="91440" tIns="45720" rIns="91440" bIns="45720">
            <a:spAutoFit/>
          </a:bodyPr>
          <a:lstStyle/>
          <a:p>
            <a:pPr algn="ctr"/>
            <a:r>
              <a:rPr lang="en-US" sz="32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REFERENCES</a:t>
            </a:r>
            <a:endParaRPr lang="en-US" sz="32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4" name="Rectangle 3"/>
          <p:cNvSpPr/>
          <p:nvPr/>
        </p:nvSpPr>
        <p:spPr>
          <a:xfrm>
            <a:off x="0" y="3733800"/>
            <a:ext cx="7543800" cy="923330"/>
          </a:xfrm>
          <a:prstGeom prst="rect">
            <a:avLst/>
          </a:prstGeom>
        </p:spPr>
        <p:txBody>
          <a:bodyPr wrap="square">
            <a:spAutoFit/>
          </a:bodyPr>
          <a:lstStyle/>
          <a:p>
            <a:r>
              <a:rPr lang="en-US" dirty="0">
                <a:solidFill>
                  <a:srgbClr val="FFC000"/>
                </a:solidFill>
              </a:rPr>
              <a:t>4</a:t>
            </a:r>
            <a:r>
              <a:rPr lang="en-US" dirty="0" smtClean="0"/>
              <a:t>.  Ehow(2012). Safe </a:t>
            </a:r>
            <a:r>
              <a:rPr lang="en-US" dirty="0" smtClean="0"/>
              <a:t>Water Levels for </a:t>
            </a:r>
            <a:r>
              <a:rPr lang="en-US" b="1" dirty="0" smtClean="0">
                <a:solidFill>
                  <a:srgbClr val="FF0000"/>
                </a:solidFill>
              </a:rPr>
              <a:t>Drinking </a:t>
            </a:r>
            <a:r>
              <a:rPr lang="en-US" b="1" dirty="0" smtClean="0">
                <a:solidFill>
                  <a:srgbClr val="FF0000"/>
                </a:solidFill>
              </a:rPr>
              <a:t>Retrieved on April 25, 2012 from </a:t>
            </a:r>
            <a:r>
              <a:rPr lang="en-US" b="1" dirty="0" smtClean="0"/>
              <a:t>http</a:t>
            </a:r>
            <a:r>
              <a:rPr lang="en-US" b="1" dirty="0" smtClean="0"/>
              <a:t>://www.ehow.com/facts_7441670_safe-water-levels-drinking.html#ixzz1tbKplFPf</a:t>
            </a:r>
            <a:endParaRPr lang="en-US" b="1" dirty="0"/>
          </a:p>
        </p:txBody>
      </p:sp>
    </p:spTree>
  </p:cSld>
  <p:clrMapOvr>
    <a:masterClrMapping/>
  </p:clrMapOvr>
  <p:transition spd="slow"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33400" y="1524000"/>
            <a:ext cx="8153400" cy="1981200"/>
          </a:xfrm>
        </p:spPr>
        <p:txBody>
          <a:bodyPr>
            <a:normAutofit lnSpcReduction="10000"/>
          </a:bodyPr>
          <a:lstStyle/>
          <a:p>
            <a:pPr algn="ctr"/>
            <a:r>
              <a:rPr lang="en-US" sz="6000" dirty="0" smtClean="0">
                <a:effectLst>
                  <a:outerShdw blurRad="38100" dist="38100" dir="2700000" algn="tl">
                    <a:srgbClr val="000000">
                      <a:alpha val="43137"/>
                    </a:srgbClr>
                  </a:outerShdw>
                </a:effectLst>
                <a:latin typeface="Algerian" pitchFamily="82" charset="0"/>
              </a:rPr>
              <a:t> </a:t>
            </a:r>
            <a:r>
              <a:rPr lang="en-US" sz="6000" dirty="0" smtClean="0">
                <a:effectLst>
                  <a:outerShdw blurRad="38100" dist="38100" dir="2700000" algn="tl">
                    <a:srgbClr val="000000">
                      <a:alpha val="43137"/>
                    </a:srgbClr>
                  </a:outerShdw>
                </a:effectLst>
                <a:latin typeface="Algerian" pitchFamily="82" charset="0"/>
              </a:rPr>
              <a:t>T</a:t>
            </a:r>
            <a:r>
              <a:rPr lang="en-US" sz="60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he</a:t>
            </a:r>
            <a:r>
              <a:rPr lang="en-US" sz="6000" dirty="0" smtClean="0">
                <a:effectLst>
                  <a:outerShdw blurRad="38100" dist="38100" dir="2700000" algn="tl">
                    <a:srgbClr val="000000">
                      <a:alpha val="43137"/>
                    </a:srgbClr>
                  </a:outerShdw>
                </a:effectLst>
                <a:latin typeface="Algerian" pitchFamily="82" charset="0"/>
              </a:rPr>
              <a:t> </a:t>
            </a:r>
            <a:r>
              <a:rPr lang="en-US" sz="4800" dirty="0" smtClean="0">
                <a:effectLst>
                  <a:outerShdw blurRad="38100" dist="38100" dir="2700000" algn="tl">
                    <a:srgbClr val="000000">
                      <a:alpha val="43137"/>
                    </a:srgbClr>
                  </a:outerShdw>
                </a:effectLst>
                <a:latin typeface="Algerian" pitchFamily="82" charset="0"/>
              </a:rPr>
              <a:t>Overlooked </a:t>
            </a:r>
            <a:r>
              <a:rPr lang="en-US" sz="4800" dirty="0" smtClean="0">
                <a:effectLst>
                  <a:outerShdw blurRad="38100" dist="38100" dir="2700000" algn="tl">
                    <a:srgbClr val="000000">
                      <a:alpha val="43137"/>
                    </a:srgbClr>
                  </a:outerShdw>
                </a:effectLst>
                <a:latin typeface="Algerian" pitchFamily="82" charset="0"/>
              </a:rPr>
              <a:t>Essential Nutrient</a:t>
            </a:r>
            <a:endParaRPr lang="en-US" sz="4800" dirty="0">
              <a:effectLst>
                <a:outerShdw blurRad="38100" dist="38100" dir="2700000" algn="tl">
                  <a:srgbClr val="000000">
                    <a:alpha val="43137"/>
                  </a:srgbClr>
                </a:outerShdw>
              </a:effectLst>
              <a:latin typeface="Algerian" pitchFamily="82" charset="0"/>
            </a:endParaRPr>
          </a:p>
        </p:txBody>
      </p:sp>
      <p:sp>
        <p:nvSpPr>
          <p:cNvPr id="7" name="Rectangle 6"/>
          <p:cNvSpPr/>
          <p:nvPr/>
        </p:nvSpPr>
        <p:spPr>
          <a:xfrm>
            <a:off x="560904" y="301704"/>
            <a:ext cx="8146024" cy="1107996"/>
          </a:xfrm>
          <a:prstGeom prst="rect">
            <a:avLst/>
          </a:prstGeom>
          <a:noFill/>
        </p:spPr>
        <p:txBody>
          <a:bodyPr wrap="square" lIns="91440" tIns="45720" rIns="91440" bIns="45720">
            <a:spAutoFit/>
          </a:bodyPr>
          <a:lstStyle/>
          <a:p>
            <a:pPr algn="ctr"/>
            <a:r>
              <a:rPr lang="en-US" sz="6600" b="1" dirty="0" smtClean="0">
                <a:ln w="19050">
                  <a:solidFill>
                    <a:schemeClr val="tx2">
                      <a:tint val="1000"/>
                    </a:schemeClr>
                  </a:solidFill>
                  <a:prstDash val="solid"/>
                </a:ln>
                <a:solidFill>
                  <a:srgbClr val="002060"/>
                </a:solidFill>
                <a:effectLst>
                  <a:outerShdw blurRad="38100" dist="38100" dir="2700000" algn="tl">
                    <a:srgbClr val="000000">
                      <a:alpha val="43137"/>
                    </a:srgbClr>
                  </a:outerShdw>
                </a:effectLst>
                <a:latin typeface="Algerian" pitchFamily="82" charset="0"/>
              </a:rPr>
              <a:t>Water</a:t>
            </a:r>
            <a:endParaRPr lang="en-US" sz="6600" b="1" cap="none" spc="0" dirty="0">
              <a:ln w="19050">
                <a:solidFill>
                  <a:schemeClr val="tx2">
                    <a:tint val="1000"/>
                  </a:schemeClr>
                </a:solidFill>
                <a:prstDash val="solid"/>
              </a:ln>
              <a:solidFill>
                <a:srgbClr val="002060"/>
              </a:solidFill>
              <a:effectLst>
                <a:outerShdw blurRad="38100" dist="38100" dir="2700000" algn="tl">
                  <a:srgbClr val="000000">
                    <a:alpha val="43137"/>
                  </a:srgbClr>
                </a:outerShdw>
              </a:effectLst>
              <a:latin typeface="Algerian" pitchFamily="82" charset="0"/>
            </a:endParaRPr>
          </a:p>
        </p:txBody>
      </p:sp>
      <p:pic>
        <p:nvPicPr>
          <p:cNvPr id="10" name="Sleep Away.mp3">
            <a:hlinkClick r:id="" action="ppaction://media"/>
          </p:cNvPr>
          <p:cNvPicPr>
            <a:picLocks noRot="1" noChangeAspect="1"/>
          </p:cNvPicPr>
          <p:nvPr>
            <a:audioFile r:link="rId1"/>
          </p:nvPr>
        </p:nvPicPr>
        <p:blipFill>
          <a:blip r:embed="rId3" cstate="print"/>
          <a:stretch>
            <a:fillRect/>
          </a:stretch>
        </p:blipFill>
        <p:spPr>
          <a:xfrm>
            <a:off x="533400" y="533400"/>
            <a:ext cx="762000" cy="762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828800" y="3886200"/>
            <a:ext cx="5943600" cy="2409825"/>
          </a:xfrm>
          <a:prstGeom prst="rect">
            <a:avLst/>
          </a:prstGeom>
          <a:noFill/>
          <a:ln w="9525">
            <a:noFill/>
            <a:miter lim="800000"/>
            <a:headEnd/>
            <a:tailEnd/>
          </a:ln>
        </p:spPr>
      </p:pic>
    </p:spTree>
  </p:cSld>
  <p:clrMapOvr>
    <a:masterClrMapping/>
  </p:clrMapOvr>
  <p:transition spd="slow" advClick="0"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972" y="268752"/>
            <a:ext cx="5186227" cy="1371600"/>
          </a:xfrm>
        </p:spPr>
        <p:txBody>
          <a:bodyPr>
            <a:noAutofit/>
          </a:bodyPr>
          <a:lstStyle/>
          <a:p>
            <a:r>
              <a:rPr lang="en-US" sz="4400" dirty="0" smtClean="0">
                <a:latin typeface="Algerian" pitchFamily="82" charset="0"/>
              </a:rPr>
              <a:t>Discussion topics:</a:t>
            </a:r>
            <a:endParaRPr lang="en-US" sz="4400" dirty="0">
              <a:latin typeface="Algerian" pitchFamily="82" charset="0"/>
            </a:endParaRPr>
          </a:p>
        </p:txBody>
      </p:sp>
      <p:sp>
        <p:nvSpPr>
          <p:cNvPr id="4" name="Text Placeholder 3"/>
          <p:cNvSpPr>
            <a:spLocks noGrp="1"/>
          </p:cNvSpPr>
          <p:nvPr>
            <p:ph type="body" sz="half" idx="2"/>
          </p:nvPr>
        </p:nvSpPr>
        <p:spPr>
          <a:xfrm>
            <a:off x="309809" y="471030"/>
            <a:ext cx="3119721" cy="5757201"/>
          </a:xfrm>
          <a:solidFill>
            <a:srgbClr val="00B0F0"/>
          </a:solidFill>
        </p:spPr>
        <p:txBody>
          <a:bodyPr>
            <a:noAutofit/>
          </a:bodyPr>
          <a:lstStyle/>
          <a:p>
            <a:pPr marL="285750" indent="-285750">
              <a:buFont typeface="Wingdings" panose="05000000000000000000" pitchFamily="2" charset="2"/>
              <a:buChar char="v"/>
            </a:pPr>
            <a:r>
              <a:rPr lang="en-US" sz="2400" dirty="0" smtClean="0"/>
              <a:t>Daily </a:t>
            </a:r>
            <a:r>
              <a:rPr lang="en-US" sz="2400" dirty="0" smtClean="0"/>
              <a:t>recommendations </a:t>
            </a:r>
          </a:p>
          <a:p>
            <a:pPr marL="285750" indent="-285750">
              <a:buFont typeface="Wingdings" panose="05000000000000000000" pitchFamily="2" charset="2"/>
              <a:buChar char="v"/>
            </a:pPr>
            <a:r>
              <a:rPr lang="en-US" sz="2400" dirty="0" smtClean="0"/>
              <a:t>Recommendations</a:t>
            </a:r>
          </a:p>
          <a:p>
            <a:pPr marL="285750" indent="-285750">
              <a:buFont typeface="Wingdings" panose="05000000000000000000" pitchFamily="2" charset="2"/>
              <a:buChar char="v"/>
            </a:pPr>
            <a:r>
              <a:rPr lang="en-US" sz="2400" dirty="0">
                <a:cs typeface="Aharoni" pitchFamily="2" charset="-79"/>
              </a:rPr>
              <a:t>6</a:t>
            </a:r>
            <a:r>
              <a:rPr lang="en-US" sz="2400" dirty="0" smtClean="0">
                <a:cs typeface="Aharoni" pitchFamily="2" charset="-79"/>
              </a:rPr>
              <a:t>. </a:t>
            </a:r>
            <a:r>
              <a:rPr lang="en-US" sz="2400" dirty="0" smtClean="0"/>
              <a:t>Nutrient content </a:t>
            </a:r>
          </a:p>
          <a:p>
            <a:pPr marL="285750" indent="-285750">
              <a:buFont typeface="Wingdings" panose="05000000000000000000" pitchFamily="2" charset="2"/>
              <a:buChar char="v"/>
            </a:pPr>
            <a:r>
              <a:rPr lang="en-US" sz="2400" dirty="0" smtClean="0"/>
              <a:t>Varieties/sources</a:t>
            </a:r>
            <a:endParaRPr lang="en-US" sz="2400" dirty="0" smtClean="0"/>
          </a:p>
          <a:p>
            <a:pPr marL="285750" indent="-285750">
              <a:buFont typeface="Wingdings" panose="05000000000000000000" pitchFamily="2" charset="2"/>
              <a:buChar char="v"/>
            </a:pPr>
            <a:r>
              <a:rPr lang="en-US" sz="2400" dirty="0" smtClean="0">
                <a:cs typeface="Aharoni" pitchFamily="2" charset="-79"/>
              </a:rPr>
              <a:t>. </a:t>
            </a:r>
            <a:r>
              <a:rPr lang="en-US" sz="2400" dirty="0" smtClean="0"/>
              <a:t>Advantages </a:t>
            </a:r>
            <a:endParaRPr lang="en-US" sz="2400" dirty="0" smtClean="0"/>
          </a:p>
          <a:p>
            <a:pPr marL="285750" indent="-285750">
              <a:buFont typeface="Wingdings" panose="05000000000000000000" pitchFamily="2" charset="2"/>
              <a:buChar char="v"/>
            </a:pPr>
            <a:r>
              <a:rPr lang="en-US" sz="2400" dirty="0" smtClean="0"/>
              <a:t>Disadvantages</a:t>
            </a:r>
            <a:endParaRPr lang="en-US" sz="2400" dirty="0" smtClean="0"/>
          </a:p>
          <a:p>
            <a:pPr marL="285750" indent="-285750">
              <a:buFont typeface="Wingdings" panose="05000000000000000000" pitchFamily="2" charset="2"/>
              <a:buChar char="v"/>
            </a:pPr>
            <a:r>
              <a:rPr lang="en-US" sz="2400" dirty="0" smtClean="0"/>
              <a:t>Safety </a:t>
            </a:r>
            <a:r>
              <a:rPr lang="en-US" sz="2400" dirty="0"/>
              <a:t>levels</a:t>
            </a:r>
            <a:endParaRPr lang="en-US" sz="2400" dirty="0" smtClean="0"/>
          </a:p>
          <a:p>
            <a:pPr marL="285750" indent="-285750">
              <a:buFont typeface="Wingdings" panose="05000000000000000000" pitchFamily="2" charset="2"/>
              <a:buChar char="v"/>
            </a:pPr>
            <a:r>
              <a:rPr lang="en-US" sz="2400" dirty="0" smtClean="0">
                <a:cs typeface="Aharoni" pitchFamily="2" charset="-79"/>
              </a:rPr>
              <a:t>CONCLUSION </a:t>
            </a:r>
            <a:endParaRPr lang="en-US" sz="2400" dirty="0">
              <a:cs typeface="Aharoni" pitchFamily="2" charset="-79"/>
            </a:endParaRPr>
          </a:p>
        </p:txBody>
      </p:sp>
      <p:pic>
        <p:nvPicPr>
          <p:cNvPr id="7172" name="Picture 4" descr="http://ts3.mm.bing.net/images/thumbnail.aspx?q=4984125387440174&amp;id=37dcd49aa3893e5bc2ad1a1ef9871046&amp;url=http%3a%2f%2fimages.sodahead.com%2fpolls%2f001086615%2fWaterSportsDrinks_large.jpeg"/>
          <p:cNvPicPr>
            <a:picLocks noChangeAspect="1" noChangeArrowheads="1"/>
          </p:cNvPicPr>
          <p:nvPr/>
        </p:nvPicPr>
        <p:blipFill>
          <a:blip r:embed="rId2" cstate="print"/>
          <a:srcRect/>
          <a:stretch>
            <a:fillRect/>
          </a:stretch>
        </p:blipFill>
        <p:spPr bwMode="auto">
          <a:xfrm>
            <a:off x="6629400" y="926025"/>
            <a:ext cx="2209800" cy="1664774"/>
          </a:xfrm>
          <a:prstGeom prst="rect">
            <a:avLst/>
          </a:prstGeom>
          <a:noFill/>
        </p:spPr>
      </p:pic>
      <p:pic>
        <p:nvPicPr>
          <p:cNvPr id="9" name="Picture 8" descr="4949122011_gatorade_powerade_xlarge.jpg"/>
          <p:cNvPicPr>
            <a:picLocks noChangeAspect="1"/>
          </p:cNvPicPr>
          <p:nvPr/>
        </p:nvPicPr>
        <p:blipFill>
          <a:blip r:embed="rId3" cstate="print"/>
          <a:stretch>
            <a:fillRect/>
          </a:stretch>
        </p:blipFill>
        <p:spPr>
          <a:xfrm rot="20514856">
            <a:off x="3589401" y="2159222"/>
            <a:ext cx="1744188" cy="2380816"/>
          </a:xfrm>
          <a:prstGeom prst="rect">
            <a:avLst/>
          </a:prstGeom>
        </p:spPr>
      </p:pic>
      <p:pic>
        <p:nvPicPr>
          <p:cNvPr id="10" name="Picture 9" descr="electrolyte-water.jpg"/>
          <p:cNvPicPr>
            <a:picLocks noChangeAspect="1"/>
          </p:cNvPicPr>
          <p:nvPr/>
        </p:nvPicPr>
        <p:blipFill>
          <a:blip r:embed="rId4" cstate="print"/>
          <a:stretch>
            <a:fillRect/>
          </a:stretch>
        </p:blipFill>
        <p:spPr>
          <a:xfrm rot="788356">
            <a:off x="5655470" y="2917630"/>
            <a:ext cx="3205162" cy="2862262"/>
          </a:xfrm>
          <a:prstGeom prst="rect">
            <a:avLst/>
          </a:prstGeom>
        </p:spPr>
      </p:pic>
    </p:spTree>
  </p:cSld>
  <p:clrMapOvr>
    <a:masterClrMapping/>
  </p:clrMapOvr>
  <p:transition spd="slow" advClick="0" advTm="11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0"/>
            <a:ext cx="3581400" cy="369332"/>
          </a:xfrm>
          <a:prstGeom prst="rect">
            <a:avLst/>
          </a:prstGeom>
          <a:noFill/>
        </p:spPr>
        <p:txBody>
          <a:bodyPr wrap="square" rtlCol="0">
            <a:spAutoFit/>
          </a:bodyPr>
          <a:lstStyle/>
          <a:p>
            <a:endParaRPr lang="en-US" dirty="0"/>
          </a:p>
        </p:txBody>
      </p:sp>
      <p:sp>
        <p:nvSpPr>
          <p:cNvPr id="7" name="Rectangle 6"/>
          <p:cNvSpPr/>
          <p:nvPr/>
        </p:nvSpPr>
        <p:spPr>
          <a:xfrm rot="10986898" flipV="1">
            <a:off x="1319347" y="3690437"/>
            <a:ext cx="6350100" cy="1477328"/>
          </a:xfrm>
          <a:prstGeom prst="rect">
            <a:avLst/>
          </a:prstGeom>
          <a:noFill/>
        </p:spPr>
        <p:txBody>
          <a:bodyPr wrap="square" lIns="91440" tIns="45720" rIns="91440" bIns="45720">
            <a:spAutoFit/>
          </a:bodyPr>
          <a:lstStyle/>
          <a:p>
            <a:pPr algn="ctr"/>
            <a:r>
              <a:rPr lang="en-US" sz="3600" dirty="0" smtClean="0">
                <a:ln w="18415" cmpd="sng">
                  <a:solidFill>
                    <a:schemeClr val="tx1"/>
                  </a:solidFill>
                  <a:prstDash val="solid"/>
                </a:ln>
                <a:solidFill>
                  <a:schemeClr val="tx2"/>
                </a:solidFill>
                <a:effectLst>
                  <a:glow rad="228600">
                    <a:schemeClr val="accent4">
                      <a:satMod val="175000"/>
                      <a:alpha val="40000"/>
                    </a:schemeClr>
                  </a:glow>
                  <a:outerShdw blurRad="63500" dir="3600000" algn="tl" rotWithShape="0">
                    <a:srgbClr val="000000">
                      <a:alpha val="70000"/>
                    </a:srgbClr>
                  </a:outerShdw>
                </a:effectLst>
              </a:rPr>
              <a:t>Daily Recommendation</a:t>
            </a:r>
          </a:p>
          <a:p>
            <a:pPr algn="ctr"/>
            <a:endParaRPr lang="en-US" sz="5400" dirty="0">
              <a:ln w="18415" cmpd="sng">
                <a:solidFill>
                  <a:schemeClr val="tx1"/>
                </a:solidFill>
                <a:prstDash val="solid"/>
              </a:ln>
              <a:solidFill>
                <a:schemeClr val="tx2"/>
              </a:solidFill>
              <a:effectLst>
                <a:glow rad="228600">
                  <a:schemeClr val="accent4">
                    <a:satMod val="175000"/>
                    <a:alpha val="40000"/>
                  </a:schemeClr>
                </a:glow>
                <a:outerShdw blurRad="63500" dir="3600000" algn="tl" rotWithShape="0">
                  <a:srgbClr val="000000">
                    <a:alpha val="70000"/>
                  </a:srgbClr>
                </a:outerShdw>
              </a:effectLst>
            </a:endParaRPr>
          </a:p>
        </p:txBody>
      </p:sp>
      <p:sp>
        <p:nvSpPr>
          <p:cNvPr id="11" name="Rectangle 10"/>
          <p:cNvSpPr/>
          <p:nvPr/>
        </p:nvSpPr>
        <p:spPr>
          <a:xfrm>
            <a:off x="0" y="0"/>
            <a:ext cx="7924800" cy="3354765"/>
          </a:xfrm>
          <a:prstGeom prst="rect">
            <a:avLst/>
          </a:prstGeom>
          <a:solidFill>
            <a:schemeClr val="accent4">
              <a:lumMod val="20000"/>
              <a:lumOff val="80000"/>
            </a:schemeClr>
          </a:solidFill>
        </p:spPr>
        <p:txBody>
          <a:bodyPr wrap="square">
            <a:spAutoFit/>
          </a:bodyPr>
          <a:lstStyle/>
          <a:p>
            <a:pPr lvl="0" algn="ctr" fontAlgn="base">
              <a:spcBef>
                <a:spcPct val="0"/>
              </a:spcBef>
              <a:spcAft>
                <a:spcPct val="0"/>
              </a:spcAft>
            </a:pPr>
            <a:r>
              <a:rPr lang="en-US" sz="3200" dirty="0" smtClean="0">
                <a:solidFill>
                  <a:schemeClr val="tx2">
                    <a:lumMod val="75000"/>
                  </a:schemeClr>
                </a:solidFill>
                <a:latin typeface="Algerian" panose="04020705040A02060702" pitchFamily="82" charset="0"/>
                <a:ea typeface="Times New Roman" pitchFamily="18" charset="0"/>
                <a:cs typeface="Aharoni" pitchFamily="2" charset="-79"/>
              </a:rPr>
              <a:t>Hydration</a:t>
            </a:r>
            <a:r>
              <a:rPr lang="en-US" dirty="0" smtClean="0">
                <a:solidFill>
                  <a:srgbClr val="000000"/>
                </a:solidFill>
                <a:latin typeface="Aharoni" pitchFamily="2" charset="-79"/>
                <a:ea typeface="Times New Roman" pitchFamily="18" charset="0"/>
                <a:cs typeface="Aharoni" pitchFamily="2" charset="-79"/>
              </a:rPr>
              <a:t> </a:t>
            </a:r>
            <a:r>
              <a:rPr lang="en-US" sz="2000" b="1" dirty="0" smtClean="0">
                <a:solidFill>
                  <a:srgbClr val="000000"/>
                </a:solidFill>
                <a:latin typeface="Arial Black" panose="020B0A04020102020204" pitchFamily="34" charset="0"/>
                <a:ea typeface="Times New Roman" pitchFamily="18" charset="0"/>
                <a:cs typeface="Aharoni" pitchFamily="2" charset="-79"/>
              </a:rPr>
              <a:t>is an important part of proper physical activity, especially in hot climates where fluids and electrolytes are lost through sweat as a means of regulating body temperature. The amount of fluid that needs to be replaced depends on the individual, and the degree of activity. Failure to replace the fluids lost from sweat results in dehydration, which can lead to harmful weight loss, as well as dysfunction of the body's regulatory systems. Water and Gatorade aid in hydrating the </a:t>
            </a:r>
            <a:r>
              <a:rPr lang="en-US" sz="2000" b="1" dirty="0" smtClean="0">
                <a:solidFill>
                  <a:srgbClr val="000000"/>
                </a:solidFill>
                <a:latin typeface="Arial Black" panose="020B0A04020102020204" pitchFamily="34" charset="0"/>
                <a:ea typeface="Times New Roman" pitchFamily="18" charset="0"/>
                <a:cs typeface="Aharoni" pitchFamily="2" charset="-79"/>
              </a:rPr>
              <a:t>body </a:t>
            </a:r>
            <a:r>
              <a:rPr lang="en-US" sz="2000" b="1" dirty="0" smtClean="0">
                <a:solidFill>
                  <a:schemeClr val="bg1"/>
                </a:solidFill>
                <a:latin typeface="Arial Black" panose="020B0A04020102020204" pitchFamily="34" charset="0"/>
                <a:ea typeface="Times New Roman" pitchFamily="18" charset="0"/>
                <a:cs typeface="Aharoni" pitchFamily="2" charset="-79"/>
              </a:rPr>
              <a:t>(</a:t>
            </a:r>
            <a:r>
              <a:rPr lang="en-US" sz="2000" dirty="0" smtClean="0">
                <a:solidFill>
                  <a:schemeClr val="bg1"/>
                </a:solidFill>
              </a:rPr>
              <a:t>Wellness </a:t>
            </a:r>
            <a:r>
              <a:rPr lang="en-US" sz="2000" dirty="0">
                <a:solidFill>
                  <a:schemeClr val="bg1"/>
                </a:solidFill>
              </a:rPr>
              <a:t>goods </a:t>
            </a:r>
            <a:r>
              <a:rPr lang="en-US" sz="2000" dirty="0" smtClean="0">
                <a:solidFill>
                  <a:schemeClr val="bg1"/>
                </a:solidFill>
              </a:rPr>
              <a:t>, 2012</a:t>
            </a:r>
            <a:r>
              <a:rPr lang="en-US" sz="2000" dirty="0">
                <a:solidFill>
                  <a:schemeClr val="bg1"/>
                </a:solidFill>
              </a:rPr>
              <a:t>). </a:t>
            </a:r>
            <a:endParaRPr lang="en-US" sz="2000" b="1" dirty="0" smtClean="0">
              <a:solidFill>
                <a:schemeClr val="bg1"/>
              </a:solidFill>
              <a:latin typeface="Arial Black" panose="020B0A04020102020204" pitchFamily="34" charset="0"/>
              <a:cs typeface="Aharoni" pitchFamily="2" charset="-79"/>
            </a:endParaRPr>
          </a:p>
        </p:txBody>
      </p:sp>
      <p:sp>
        <p:nvSpPr>
          <p:cNvPr id="6149" name="Rectangle 5"/>
          <p:cNvSpPr>
            <a:spLocks noChangeArrowheads="1"/>
          </p:cNvSpPr>
          <p:nvPr/>
        </p:nvSpPr>
        <p:spPr bwMode="auto">
          <a:xfrm rot="10956589" flipV="1">
            <a:off x="836715" y="4600541"/>
            <a:ext cx="6455571"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00"/>
                </a:solidFill>
                <a:effectLst/>
                <a:latin typeface="Broadway" pitchFamily="82" charset="0"/>
                <a:ea typeface="Times New Roman" pitchFamily="18" charset="0"/>
                <a:cs typeface="Arial" pitchFamily="34" charset="0"/>
              </a:rPr>
              <a:t>The </a:t>
            </a:r>
            <a:r>
              <a:rPr kumimoji="0" lang="en-US" b="0" i="0" u="none" strike="noStrike" cap="none" normalizeH="0" baseline="0" dirty="0" smtClean="0">
                <a:ln>
                  <a:noFill/>
                </a:ln>
                <a:solidFill>
                  <a:srgbClr val="FFFF00"/>
                </a:solidFill>
                <a:effectLst/>
                <a:latin typeface="Broadway" pitchFamily="82" charset="0"/>
                <a:ea typeface="Times New Roman" pitchFamily="18" charset="0"/>
                <a:cs typeface="Arial" pitchFamily="34" charset="0"/>
              </a:rPr>
              <a:t>Institute of Medicine suggests that men consume around 13 cups of total fluids a day and women consume about 9 cups, which includes water from other beverages as well as high-water containing foods</a:t>
            </a:r>
            <a:r>
              <a:rPr kumimoji="0" lang="en-US" sz="1600" b="0" i="0" u="none" strike="noStrike" cap="none" normalizeH="0" baseline="0" dirty="0" smtClean="0">
                <a:ln>
                  <a:noFill/>
                </a:ln>
                <a:solidFill>
                  <a:srgbClr val="FFFF00"/>
                </a:solidFill>
                <a:effectLst/>
                <a:latin typeface="Broadway" pitchFamily="82" charset="0"/>
                <a:ea typeface="Times New Roman" pitchFamily="18" charset="0"/>
                <a:cs typeface="Arial" pitchFamily="34" charset="0"/>
              </a:rPr>
              <a:t>.</a:t>
            </a:r>
            <a:r>
              <a:rPr kumimoji="0" lang="en-US" sz="1600" b="0" i="0" u="none" strike="noStrike" cap="none" normalizeH="0" baseline="0" dirty="0" smtClean="0">
                <a:ln>
                  <a:noFill/>
                </a:ln>
                <a:solidFill>
                  <a:srgbClr val="FFFF00"/>
                </a:solidFill>
                <a:effectLst/>
                <a:latin typeface="Broadway" pitchFamily="82" charset="0"/>
                <a:cs typeface="Arial" pitchFamily="34" charset="0"/>
              </a:rPr>
              <a:t> </a:t>
            </a:r>
          </a:p>
        </p:txBody>
      </p:sp>
    </p:spTree>
  </p:cSld>
  <p:clrMapOvr>
    <a:masterClrMapping/>
  </p:clrMapOvr>
  <p:transition advClick="0" advTm="1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fade">
                                      <p:cBhvr>
                                        <p:cTn id="7" dur="2000"/>
                                        <p:tgtEl>
                                          <p:spTgt spid="61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8957" y="0"/>
            <a:ext cx="6471643"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Nutritional Content</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Rectangle 5"/>
          <p:cNvSpPr/>
          <p:nvPr/>
        </p:nvSpPr>
        <p:spPr>
          <a:xfrm>
            <a:off x="228600" y="990600"/>
            <a:ext cx="7772400" cy="2308324"/>
          </a:xfrm>
          <a:prstGeom prst="rect">
            <a:avLst/>
          </a:prstGeom>
        </p:spPr>
        <p:txBody>
          <a:bodyPr wrap="square">
            <a:spAutoFit/>
          </a:bodyPr>
          <a:lstStyle/>
          <a:p>
            <a:r>
              <a:rPr lang="en-US" sz="2400" dirty="0" smtClean="0">
                <a:latin typeface="Algerian" pitchFamily="82" charset="0"/>
              </a:rPr>
              <a:t>Water</a:t>
            </a:r>
            <a:r>
              <a:rPr lang="en-US" sz="2000" dirty="0" smtClean="0"/>
              <a:t> is recommended to aid in hydration before, during and after participating in physical activity to keep the body in </a:t>
            </a:r>
            <a:r>
              <a:rPr lang="en-US" sz="2000" dirty="0" smtClean="0"/>
              <a:t>balance (</a:t>
            </a:r>
            <a:r>
              <a:rPr lang="en-US" sz="2000" dirty="0" smtClean="0"/>
              <a:t> </a:t>
            </a:r>
            <a:r>
              <a:rPr lang="en-US" sz="2000" dirty="0"/>
              <a:t>Wellness </a:t>
            </a:r>
            <a:r>
              <a:rPr lang="en-US" sz="2000" dirty="0" smtClean="0"/>
              <a:t>goods, 2012</a:t>
            </a:r>
            <a:r>
              <a:rPr lang="en-US" sz="2000" dirty="0"/>
              <a:t>). </a:t>
            </a:r>
            <a:r>
              <a:rPr lang="en-US" sz="2000" dirty="0" smtClean="0"/>
              <a:t>Sports drinks are generally preferred over water only when exercising at a high intensity, for a long duration of time and/or in high temperatures. Additionally, when participating in vigorous exercise, a carbohydrate drink, like Gatorade, helps replace glycogen stores lost during </a:t>
            </a:r>
            <a:r>
              <a:rPr lang="en-US" sz="2000" dirty="0" smtClean="0"/>
              <a:t>exercise.</a:t>
            </a:r>
            <a:endParaRPr lang="en-US" sz="2000" dirty="0"/>
          </a:p>
        </p:txBody>
      </p:sp>
      <p:pic>
        <p:nvPicPr>
          <p:cNvPr id="9" name="Picture 8" descr="thumbnailCA2GSA91.jpg"/>
          <p:cNvPicPr>
            <a:picLocks noChangeAspect="1"/>
          </p:cNvPicPr>
          <p:nvPr/>
        </p:nvPicPr>
        <p:blipFill>
          <a:blip r:embed="rId2" cstate="print"/>
          <a:stretch>
            <a:fillRect/>
          </a:stretch>
        </p:blipFill>
        <p:spPr>
          <a:xfrm>
            <a:off x="1524000" y="3657600"/>
            <a:ext cx="6049808" cy="3057476"/>
          </a:xfrm>
          <a:prstGeom prst="rect">
            <a:avLst/>
          </a:prstGeom>
        </p:spPr>
      </p:pic>
    </p:spTree>
  </p:cSld>
  <p:clrMapOvr>
    <a:masterClrMapping/>
  </p:clrMapOvr>
  <p:transition spd="slow" advClick="0" advTm="1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0"/>
            <a:ext cx="7848600" cy="2677656"/>
          </a:xfrm>
          <a:prstGeom prst="rect">
            <a:avLst/>
          </a:prstGeom>
        </p:spPr>
        <p:txBody>
          <a:bodyPr wrap="square">
            <a:spAutoFit/>
          </a:bodyPr>
          <a:lstStyle/>
          <a:p>
            <a:r>
              <a:rPr lang="en-US" sz="2400" b="1" dirty="0" smtClean="0">
                <a:solidFill>
                  <a:schemeClr val="accent2">
                    <a:lumMod val="40000"/>
                    <a:lumOff val="60000"/>
                  </a:schemeClr>
                </a:solidFill>
                <a:latin typeface="Broadway" pitchFamily="82" charset="0"/>
              </a:rPr>
              <a:t>Sports drinks</a:t>
            </a:r>
            <a:r>
              <a:rPr lang="en-US" sz="2400" b="1" dirty="0" smtClean="0">
                <a:solidFill>
                  <a:schemeClr val="bg2">
                    <a:lumMod val="50000"/>
                  </a:schemeClr>
                </a:solidFill>
                <a:latin typeface="Broadway" pitchFamily="82" charset="0"/>
              </a:rPr>
              <a:t> </a:t>
            </a:r>
            <a:r>
              <a:rPr lang="en-US" b="1" dirty="0" smtClean="0"/>
              <a:t>are not for everyone, and not for regular consumption outside of vigorous physical activity. For example, a 30-minute walk is an excellent cardiovascular activity, but does not require drinking a sports drink such as Gatorade afterwards. In this case, drinking water will suffice. However, for those who engage in more vigorous activity for an extended period of time, such as playing a soccer game, drinking Gatorade is an excellent way to replenish lost fluids and </a:t>
            </a:r>
            <a:r>
              <a:rPr lang="en-US" b="1" dirty="0" smtClean="0"/>
              <a:t>electrolytes</a:t>
            </a:r>
            <a:r>
              <a:rPr lang="en-US" dirty="0"/>
              <a:t> </a:t>
            </a:r>
            <a:r>
              <a:rPr lang="en-US" dirty="0" smtClean="0"/>
              <a:t>(</a:t>
            </a:r>
            <a:r>
              <a:rPr lang="en-US" u="sng" dirty="0" smtClean="0"/>
              <a:t>G </a:t>
            </a:r>
            <a:r>
              <a:rPr lang="en-US" dirty="0"/>
              <a:t>Series</a:t>
            </a:r>
            <a:r>
              <a:rPr lang="en-US" u="sng" dirty="0"/>
              <a:t> </a:t>
            </a:r>
            <a:r>
              <a:rPr lang="en-US" dirty="0" smtClean="0"/>
              <a:t>,2011</a:t>
            </a:r>
            <a:r>
              <a:rPr lang="en-US" dirty="0"/>
              <a:t>). </a:t>
            </a:r>
            <a:endParaRPr lang="en-US" dirty="0" smtClean="0"/>
          </a:p>
          <a:p>
            <a:endParaRPr lang="en-US" dirty="0">
              <a:solidFill>
                <a:schemeClr val="accent1"/>
              </a:solidFill>
              <a:latin typeface="Bodoni MT Black" pitchFamily="18" charset="0"/>
            </a:endParaRPr>
          </a:p>
        </p:txBody>
      </p:sp>
      <p:pic>
        <p:nvPicPr>
          <p:cNvPr id="6" name="Picture 5" descr="VitaminWater.jpg"/>
          <p:cNvPicPr>
            <a:picLocks noChangeAspect="1"/>
          </p:cNvPicPr>
          <p:nvPr/>
        </p:nvPicPr>
        <p:blipFill>
          <a:blip r:embed="rId2" cstate="print"/>
          <a:stretch>
            <a:fillRect/>
          </a:stretch>
        </p:blipFill>
        <p:spPr>
          <a:xfrm>
            <a:off x="381000" y="2677656"/>
            <a:ext cx="2286000" cy="2057400"/>
          </a:xfrm>
          <a:prstGeom prst="rect">
            <a:avLst/>
          </a:prstGeom>
        </p:spPr>
      </p:pic>
      <p:pic>
        <p:nvPicPr>
          <p:cNvPr id="7" name="Picture 6" descr="gatorade.jpg"/>
          <p:cNvPicPr>
            <a:picLocks noChangeAspect="1"/>
          </p:cNvPicPr>
          <p:nvPr/>
        </p:nvPicPr>
        <p:blipFill>
          <a:blip r:embed="rId3" cstate="print"/>
          <a:stretch>
            <a:fillRect/>
          </a:stretch>
        </p:blipFill>
        <p:spPr>
          <a:xfrm>
            <a:off x="6591300" y="2133600"/>
            <a:ext cx="2552700" cy="3438525"/>
          </a:xfrm>
          <a:prstGeom prst="rect">
            <a:avLst/>
          </a:prstGeom>
        </p:spPr>
      </p:pic>
      <p:pic>
        <p:nvPicPr>
          <p:cNvPr id="8" name="Picture 7" descr="145535_powerade_isotonic.jpg"/>
          <p:cNvPicPr>
            <a:picLocks noChangeAspect="1"/>
          </p:cNvPicPr>
          <p:nvPr/>
        </p:nvPicPr>
        <p:blipFill>
          <a:blip r:embed="rId4" cstate="print"/>
          <a:stretch>
            <a:fillRect/>
          </a:stretch>
        </p:blipFill>
        <p:spPr>
          <a:xfrm>
            <a:off x="2800350" y="4114800"/>
            <a:ext cx="3657600" cy="2590800"/>
          </a:xfrm>
          <a:prstGeom prst="rect">
            <a:avLst/>
          </a:prstGeom>
        </p:spPr>
      </p:pic>
    </p:spTree>
  </p:cSld>
  <p:clrMapOvr>
    <a:masterClrMapping/>
  </p:clrMapOvr>
  <p:transition advClick="0" advTm="1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4000"/>
          </a:schemeClr>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795623" y="103859"/>
            <a:ext cx="5334000" cy="1200329"/>
          </a:xfrm>
          <a:prstGeom prst="rect">
            <a:avLst/>
          </a:prstGeom>
          <a:solidFill>
            <a:srgbClr val="FFFF00"/>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Water is a bargain. The </a:t>
            </a:r>
            <a:r>
              <a:rPr kumimoji="0" lang="en-US"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average price of water in the United States is about $1.50 for 1,000 gallons. At that price, a gallon of water costs less than one penny. </a:t>
            </a:r>
            <a:endParaRPr kumimoji="0" lang="en-US" b="1" i="0" u="none" strike="noStrike" cap="none" normalizeH="0" baseline="0" dirty="0" smtClean="0">
              <a:ln>
                <a:noFill/>
              </a:ln>
              <a:solidFill>
                <a:schemeClr val="bg1"/>
              </a:solidFill>
              <a:effectLst/>
              <a:latin typeface="Arial" pitchFamily="34" charset="0"/>
              <a:cs typeface="Arial" pitchFamily="34" charset="0"/>
            </a:endParaRPr>
          </a:p>
        </p:txBody>
      </p:sp>
      <p:sp>
        <p:nvSpPr>
          <p:cNvPr id="9" name="Rectangle 8"/>
          <p:cNvSpPr/>
          <p:nvPr/>
        </p:nvSpPr>
        <p:spPr>
          <a:xfrm>
            <a:off x="0" y="271581"/>
            <a:ext cx="3657600" cy="5632311"/>
          </a:xfrm>
          <a:prstGeom prst="rect">
            <a:avLst/>
          </a:prstGeom>
        </p:spPr>
        <p:txBody>
          <a:bodyPr wrap="square">
            <a:spAutoFit/>
          </a:bodyPr>
          <a:lstStyle/>
          <a:p>
            <a:pPr algn="ctr"/>
            <a:r>
              <a:rPr lang="en-US" sz="2000" b="1" dirty="0" smtClean="0">
                <a:solidFill>
                  <a:schemeClr val="bg1"/>
                </a:solidFill>
              </a:rPr>
              <a:t>The </a:t>
            </a:r>
            <a:r>
              <a:rPr lang="en-US" sz="20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rPr>
              <a:t>ADVANTAGES</a:t>
            </a:r>
          </a:p>
          <a:p>
            <a:pPr algn="ctr"/>
            <a:r>
              <a:rPr lang="en-US" sz="2000" b="1" dirty="0" smtClean="0">
                <a:solidFill>
                  <a:schemeClr val="bg1"/>
                </a:solidFill>
              </a:rPr>
              <a:t>of </a:t>
            </a:r>
            <a:r>
              <a:rPr lang="en-US" sz="2000" b="1" dirty="0" smtClean="0">
                <a:solidFill>
                  <a:schemeClr val="bg1"/>
                </a:solidFill>
              </a:rPr>
              <a:t>Sports </a:t>
            </a:r>
            <a:r>
              <a:rPr lang="en-US" sz="2000" b="1" dirty="0" smtClean="0">
                <a:solidFill>
                  <a:schemeClr val="bg1"/>
                </a:solidFill>
              </a:rPr>
              <a:t>Drinks- vs- Water</a:t>
            </a:r>
            <a:r>
              <a:rPr lang="en-US" sz="2000" b="1" dirty="0" smtClean="0"/>
              <a:t/>
            </a:r>
            <a:br>
              <a:rPr lang="en-US" sz="2000" b="1" dirty="0" smtClean="0"/>
            </a:br>
            <a:r>
              <a:rPr lang="en-US" sz="2000" b="1" dirty="0" smtClean="0"/>
              <a:t>Replacing Fluids - The most common reason athletes and active adults drink sports energy drinks is because they have been exercising and sweating for a while. Through sweat, the body can lose a great deal of vitamins and fluids that are essential for proper functioning. By chugging a Gatorade of PowerAde, you can replenish your body with many of these vitamins.</a:t>
            </a:r>
            <a:br>
              <a:rPr lang="en-US" sz="2000" b="1" dirty="0" smtClean="0"/>
            </a:br>
            <a:r>
              <a:rPr lang="en-US" sz="2000" dirty="0"/>
              <a:t>(</a:t>
            </a:r>
            <a:r>
              <a:rPr lang="en-US" sz="2000" dirty="0" smtClean="0"/>
              <a:t>G Series, 2011</a:t>
            </a:r>
            <a:r>
              <a:rPr lang="en-US" sz="2000" dirty="0"/>
              <a:t>).</a:t>
            </a:r>
            <a:endParaRPr lang="en-US" sz="2000" b="1" dirty="0"/>
          </a:p>
        </p:txBody>
      </p:sp>
      <p:pic>
        <p:nvPicPr>
          <p:cNvPr id="16" name="Picture Placeholder 15"/>
          <p:cNvPicPr>
            <a:picLocks noGrp="1" noChangeAspect="1"/>
          </p:cNvPicPr>
          <p:nvPr>
            <p:ph type="pic" idx="1"/>
          </p:nvPr>
        </p:nvPicPr>
        <p:blipFill>
          <a:blip r:embed="rId3">
            <a:extLst>
              <a:ext uri="{28A0092B-C50C-407E-A947-70E740481C1C}">
                <a14:useLocalDpi xmlns:a14="http://schemas.microsoft.com/office/drawing/2010/main" val="0"/>
              </a:ext>
            </a:extLst>
          </a:blip>
          <a:srcRect l="26936" r="26936"/>
          <a:stretch>
            <a:fillRect/>
          </a:stretch>
        </p:blipFill>
        <p:spPr>
          <a:xfrm>
            <a:off x="4495800" y="1898924"/>
            <a:ext cx="4178270" cy="4883038"/>
          </a:xfrm>
        </p:spPr>
      </p:pic>
    </p:spTree>
  </p:cSld>
  <p:clrMapOvr>
    <a:masterClrMapping/>
  </p:clrMapOvr>
  <p:transition spd="slow" advClick="0" advTm="1800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4922707" cy="707886"/>
          </a:xfrm>
          <a:prstGeom prst="rect">
            <a:avLst/>
          </a:prstGeom>
        </p:spPr>
        <p:txBody>
          <a:bodyPr wrap="square">
            <a:spAutoFit/>
          </a:bodyPr>
          <a:lstStyle/>
          <a:p>
            <a:r>
              <a:rPr lang="en-US" sz="4000" dirty="0" smtClean="0">
                <a:ln w="18415" cmpd="sng">
                  <a:solidFill>
                    <a:srgbClr val="FFFFFF"/>
                  </a:solidFill>
                  <a:prstDash val="solid"/>
                </a:ln>
                <a:solidFill>
                  <a:srgbClr val="002060"/>
                </a:solidFill>
                <a:effectLst>
                  <a:outerShdw blurRad="63500" dir="3600000" algn="tl" rotWithShape="0">
                    <a:srgbClr val="000000">
                      <a:alpha val="70000"/>
                    </a:srgbClr>
                  </a:outerShdw>
                </a:effectLst>
              </a:rPr>
              <a:t>DISADVANTAGES</a:t>
            </a:r>
          </a:p>
        </p:txBody>
      </p:sp>
      <p:sp>
        <p:nvSpPr>
          <p:cNvPr id="5" name="Rectangle 4"/>
          <p:cNvSpPr/>
          <p:nvPr/>
        </p:nvSpPr>
        <p:spPr>
          <a:xfrm rot="20504301">
            <a:off x="217089" y="1216757"/>
            <a:ext cx="3760042" cy="1323439"/>
          </a:xfrm>
          <a:prstGeom prst="rect">
            <a:avLst/>
          </a:prstGeom>
          <a:solidFill>
            <a:schemeClr val="tx2">
              <a:lumMod val="75000"/>
            </a:schemeClr>
          </a:solidFill>
          <a:ln>
            <a:solidFill>
              <a:schemeClr val="accent4"/>
            </a:solidFill>
          </a:ln>
        </p:spPr>
        <p:txBody>
          <a:bodyPr wrap="square">
            <a:spAutoFit/>
          </a:bodyPr>
          <a:lstStyle/>
          <a:p>
            <a:pPr lvl="0" algn="ctr"/>
            <a:r>
              <a:rPr lang="en-US" sz="2000" b="1" dirty="0" smtClean="0">
                <a:solidFill>
                  <a:srgbClr val="FF0000"/>
                </a:solidFill>
              </a:rPr>
              <a:t>A typical sports </a:t>
            </a:r>
            <a:r>
              <a:rPr lang="en-US" sz="2000" b="1" dirty="0" smtClean="0">
                <a:solidFill>
                  <a:schemeClr val="bg1"/>
                </a:solidFill>
              </a:rPr>
              <a:t>drink</a:t>
            </a:r>
            <a:r>
              <a:rPr lang="en-US" sz="2000" dirty="0" smtClean="0">
                <a:solidFill>
                  <a:schemeClr val="bg1"/>
                </a:solidFill>
              </a:rPr>
              <a:t> can cost between $1.50-2.50 at your local convenience store or </a:t>
            </a:r>
            <a:r>
              <a:rPr lang="en-US" b="1" dirty="0">
                <a:solidFill>
                  <a:schemeClr val="bg1"/>
                </a:solidFill>
              </a:rPr>
              <a:t>grocery</a:t>
            </a:r>
            <a:r>
              <a:rPr lang="en-US" sz="2000" dirty="0" smtClean="0">
                <a:solidFill>
                  <a:schemeClr val="bg1"/>
                </a:solidFill>
              </a:rPr>
              <a:t> store.</a:t>
            </a:r>
            <a:endParaRPr lang="en-US" sz="2000" b="1"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6" name="Rectangle 5"/>
          <p:cNvSpPr/>
          <p:nvPr/>
        </p:nvSpPr>
        <p:spPr>
          <a:xfrm rot="20930752">
            <a:off x="4430902" y="1610464"/>
            <a:ext cx="5010489" cy="2985433"/>
          </a:xfrm>
          <a:prstGeom prst="rect">
            <a:avLst/>
          </a:prstGeom>
          <a:solidFill>
            <a:schemeClr val="accent2">
              <a:lumMod val="75000"/>
            </a:schemeClr>
          </a:solidFill>
        </p:spPr>
        <p:txBody>
          <a:bodyPr wrap="square">
            <a:spAutoFit/>
          </a:bodyPr>
          <a:lstStyle/>
          <a:p>
            <a:r>
              <a:rPr lang="en-US" sz="2800" b="1" dirty="0" smtClean="0"/>
              <a:t>Many sports drinks </a:t>
            </a:r>
            <a:r>
              <a:rPr lang="en-US" sz="2000" b="1" dirty="0" smtClean="0">
                <a:solidFill>
                  <a:srgbClr val="000066"/>
                </a:solidFill>
              </a:rPr>
              <a:t>also contain high amounts of protein. According to the Athleteinme.com website, athletes who consume drinks that contain </a:t>
            </a:r>
            <a:r>
              <a:rPr lang="en-US" sz="2000" b="1" dirty="0" smtClean="0">
                <a:solidFill>
                  <a:srgbClr val="FFC000"/>
                </a:solidFill>
              </a:rPr>
              <a:t>carbohydrates combined with protein perform much better when exercising than athletes that drank fluids that only had </a:t>
            </a:r>
            <a:r>
              <a:rPr lang="en-US" sz="2000" b="1" dirty="0" smtClean="0">
                <a:solidFill>
                  <a:srgbClr val="FFC000"/>
                </a:solidFill>
              </a:rPr>
              <a:t>carbohydrates</a:t>
            </a:r>
            <a:r>
              <a:rPr lang="en-US" sz="2000" b="1" dirty="0">
                <a:solidFill>
                  <a:srgbClr val="FFC000"/>
                </a:solidFill>
              </a:rPr>
              <a:t> </a:t>
            </a:r>
            <a:r>
              <a:rPr lang="en-US" sz="2000" b="1" dirty="0" smtClean="0"/>
              <a:t>(</a:t>
            </a:r>
            <a:r>
              <a:rPr lang="en-US" sz="2000" dirty="0" smtClean="0"/>
              <a:t> Ehow, 2012</a:t>
            </a:r>
            <a:r>
              <a:rPr lang="en-US" sz="2000" dirty="0"/>
              <a:t>). </a:t>
            </a:r>
            <a:r>
              <a:rPr lang="en-US" sz="2000" b="1" dirty="0" smtClean="0">
                <a:solidFill>
                  <a:srgbClr val="FFC000"/>
                </a:solidFill>
              </a:rPr>
              <a:t/>
            </a:r>
            <a:br>
              <a:rPr lang="en-US" sz="2000" b="1" dirty="0" smtClean="0">
                <a:solidFill>
                  <a:srgbClr val="FFC000"/>
                </a:solidFill>
              </a:rPr>
            </a:br>
            <a:endParaRPr lang="en-US" sz="2000" b="1" dirty="0">
              <a:solidFill>
                <a:srgbClr val="FFC000"/>
              </a:solidFill>
            </a:endParaRPr>
          </a:p>
        </p:txBody>
      </p:sp>
      <p:sp>
        <p:nvSpPr>
          <p:cNvPr id="8" name="Rectangle 7"/>
          <p:cNvSpPr/>
          <p:nvPr/>
        </p:nvSpPr>
        <p:spPr>
          <a:xfrm rot="235722">
            <a:off x="289653" y="4189971"/>
            <a:ext cx="4572000" cy="2554545"/>
          </a:xfrm>
          <a:prstGeom prst="rect">
            <a:avLst/>
          </a:prstGeom>
        </p:spPr>
        <p:txBody>
          <a:bodyPr wrap="square">
            <a:spAutoFit/>
          </a:bodyPr>
          <a:lstStyle/>
          <a:p>
            <a:r>
              <a:rPr lang="en-US" sz="2000" b="1" dirty="0" smtClean="0"/>
              <a:t>4-18 percent of the 173 bottled waters on the U.S. market today fail to list the location of their source; a third disclose nothing about the treatment or purity of the water inside their plastic </a:t>
            </a:r>
            <a:r>
              <a:rPr lang="en-US" sz="2000" b="1" dirty="0" smtClean="0"/>
              <a:t>bottles</a:t>
            </a:r>
            <a:r>
              <a:rPr lang="en-US" sz="2000" b="1" dirty="0"/>
              <a:t> </a:t>
            </a:r>
            <a:r>
              <a:rPr lang="en-US" sz="2000" b="1" dirty="0" smtClean="0"/>
              <a:t>(</a:t>
            </a:r>
            <a:r>
              <a:rPr lang="en-US" sz="2000" dirty="0" smtClean="0"/>
              <a:t> </a:t>
            </a:r>
            <a:r>
              <a:rPr lang="en-US" sz="2000" dirty="0"/>
              <a:t>Ehow, 2012). </a:t>
            </a:r>
            <a:r>
              <a:rPr lang="en-US" sz="2000" b="1" dirty="0">
                <a:solidFill>
                  <a:srgbClr val="FFC000"/>
                </a:solidFill>
              </a:rPr>
              <a:t/>
            </a:r>
            <a:br>
              <a:rPr lang="en-US" sz="2000" b="1" dirty="0">
                <a:solidFill>
                  <a:srgbClr val="FFC000"/>
                </a:solidFill>
              </a:rPr>
            </a:br>
            <a:endParaRPr lang="en-US" sz="2000" b="1" dirty="0"/>
          </a:p>
        </p:txBody>
      </p:sp>
      <p:pic>
        <p:nvPicPr>
          <p:cNvPr id="12" name="Picture 11" descr="thumbnailCAVYAHHH.jpg"/>
          <p:cNvPicPr>
            <a:picLocks noChangeAspect="1"/>
          </p:cNvPicPr>
          <p:nvPr/>
        </p:nvPicPr>
        <p:blipFill>
          <a:blip r:embed="rId2" cstate="print"/>
          <a:stretch>
            <a:fillRect/>
          </a:stretch>
        </p:blipFill>
        <p:spPr>
          <a:xfrm>
            <a:off x="5334000" y="5081093"/>
            <a:ext cx="1752600" cy="1600200"/>
          </a:xfrm>
          <a:prstGeom prst="rect">
            <a:avLst/>
          </a:prstGeom>
        </p:spPr>
      </p:pic>
      <p:pic>
        <p:nvPicPr>
          <p:cNvPr id="13" name="Picture 12" descr="thumbnailCAKQ0036.jpg"/>
          <p:cNvPicPr>
            <a:picLocks noChangeAspect="1"/>
          </p:cNvPicPr>
          <p:nvPr/>
        </p:nvPicPr>
        <p:blipFill>
          <a:blip r:embed="rId3" cstate="print"/>
          <a:stretch>
            <a:fillRect/>
          </a:stretch>
        </p:blipFill>
        <p:spPr>
          <a:xfrm>
            <a:off x="5060327" y="-54114"/>
            <a:ext cx="3086100" cy="1524000"/>
          </a:xfrm>
          <a:prstGeom prst="rect">
            <a:avLst/>
          </a:prstGeom>
        </p:spPr>
      </p:pic>
    </p:spTree>
  </p:cSld>
  <p:clrMapOvr>
    <a:masterClrMapping/>
  </p:clrMapOvr>
  <p:transition advClick="0" advTm="1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33381">
            <a:off x="1226640" y="218479"/>
            <a:ext cx="5651048" cy="707886"/>
          </a:xfrm>
          <a:prstGeom prst="rect">
            <a:avLst/>
          </a:prstGeom>
          <a:noFill/>
        </p:spPr>
        <p:txBody>
          <a:bodyPr wrap="square" rtlCol="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SAFETY LEVELS</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529" name="Rectangle 1"/>
          <p:cNvSpPr>
            <a:spLocks noChangeArrowheads="1"/>
          </p:cNvSpPr>
          <p:nvPr/>
        </p:nvSpPr>
        <p:spPr bwMode="auto">
          <a:xfrm>
            <a:off x="762000" y="976700"/>
            <a:ext cx="66294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Bottled water </a:t>
            </a:r>
            <a:r>
              <a:rPr kumimoji="0" lang="en-US" sz="1800" b="0" i="0" u="none" strike="noStrike" cap="none" normalizeH="0" baseline="0" dirty="0" smtClean="0">
                <a:ln>
                  <a:noFill/>
                </a:ln>
                <a:solidFill>
                  <a:schemeClr val="tx1"/>
                </a:solidFill>
                <a:effectLst/>
                <a:latin typeface="Arial" pitchFamily="34" charset="0"/>
                <a:cs typeface="Arial" pitchFamily="34" charset="0"/>
              </a:rPr>
              <a:t>is generally safe, but only in sealed, tamper-proof containers.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lvl="0" fontAlgn="base">
              <a:spcBef>
                <a:spcPct val="0"/>
              </a:spcBef>
              <a:spcAft>
                <a:spcPct val="0"/>
              </a:spcAft>
              <a:buFontTx/>
              <a:buChar char="•"/>
            </a:pPr>
            <a:r>
              <a:rPr lang="en-US" b="1" dirty="0" smtClean="0">
                <a:latin typeface="Arial" pitchFamily="34" charset="0"/>
                <a:cs typeface="Arial" pitchFamily="34" charset="0"/>
              </a:rPr>
              <a:t>Bottled water </a:t>
            </a:r>
            <a:r>
              <a:rPr lang="en-US" dirty="0" smtClean="0">
                <a:latin typeface="Arial" pitchFamily="34" charset="0"/>
                <a:cs typeface="Arial" pitchFamily="34" charset="0"/>
              </a:rPr>
              <a:t>comes from many different Countries, so be care. Make sure its been tested or approved by the Water Control Board.</a:t>
            </a: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cs typeface="Arial" pitchFamily="34" charset="0"/>
              </a:rPr>
              <a:t>Prolonged exposure </a:t>
            </a:r>
            <a:r>
              <a:rPr kumimoji="0" lang="en-US" sz="1800" b="0" i="0" u="none" strike="noStrike" cap="none" normalizeH="0" baseline="0" dirty="0" smtClean="0">
                <a:ln>
                  <a:noFill/>
                </a:ln>
                <a:solidFill>
                  <a:schemeClr val="tx1"/>
                </a:solidFill>
                <a:effectLst/>
                <a:latin typeface="Arial" pitchFamily="34" charset="0"/>
                <a:cs typeface="Arial" pitchFamily="34" charset="0"/>
              </a:rPr>
              <a:t>to higher temperatures will kill many parasites. Drinking from a hot water bottle is slightly safer than drinking untreated cold </a:t>
            </a:r>
            <a:r>
              <a:rPr kumimoji="0" lang="en-US" sz="1800" b="0" i="0" u="none" strike="noStrike" cap="none" normalizeH="0" baseline="0" dirty="0" smtClean="0">
                <a:ln>
                  <a:noFill/>
                </a:ln>
                <a:solidFill>
                  <a:schemeClr val="tx1"/>
                </a:solidFill>
                <a:effectLst/>
                <a:latin typeface="Arial" pitchFamily="34" charset="0"/>
                <a:cs typeface="Arial" pitchFamily="34" charset="0"/>
              </a:rPr>
              <a:t>water</a:t>
            </a:r>
            <a:r>
              <a:rPr lang="en-US" dirty="0">
                <a:latin typeface="Arial" pitchFamily="34" charset="0"/>
                <a:cs typeface="Arial" pitchFamily="34" charset="0"/>
              </a:rPr>
              <a:t> </a:t>
            </a:r>
            <a:r>
              <a:rPr lang="en-US" dirty="0" smtClean="0">
                <a:latin typeface="Arial" pitchFamily="34" charset="0"/>
                <a:cs typeface="Arial" pitchFamily="34" charset="0"/>
              </a:rPr>
              <a:t>(</a:t>
            </a:r>
            <a:r>
              <a:rPr lang="en-US" dirty="0" smtClean="0"/>
              <a:t> </a:t>
            </a:r>
            <a:r>
              <a:rPr lang="en-US" dirty="0"/>
              <a:t>Ehow (2012). </a:t>
            </a: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57200" y="4378943"/>
            <a:ext cx="8305800" cy="1631216"/>
          </a:xfrm>
          <a:prstGeom prst="rect">
            <a:avLst/>
          </a:prstGeom>
          <a:solidFill>
            <a:srgbClr val="00B0F0"/>
          </a:solidFill>
          <a:ln>
            <a:solidFill>
              <a:schemeClr val="accent4"/>
            </a:solidFill>
          </a:ln>
        </p:spPr>
        <p:txBody>
          <a:bodyPr wrap="square">
            <a:spAutoFit/>
          </a:bodyPr>
          <a:lstStyle/>
          <a:p>
            <a:pPr>
              <a:buFont typeface="Arial" pitchFamily="34" charset="0"/>
              <a:buChar char="•"/>
            </a:pPr>
            <a:r>
              <a:rPr lang="en-US" sz="2800" dirty="0" smtClean="0">
                <a:solidFill>
                  <a:srgbClr val="C00000"/>
                </a:solidFill>
              </a:rPr>
              <a:t>The concentration of sugar in a sports </a:t>
            </a:r>
            <a:r>
              <a:rPr lang="en-US" sz="2800" b="1" dirty="0" smtClean="0"/>
              <a:t>drink </a:t>
            </a:r>
            <a:r>
              <a:rPr lang="en-US" b="1" dirty="0" smtClean="0">
                <a:solidFill>
                  <a:srgbClr val="FF0000"/>
                </a:solidFill>
              </a:rPr>
              <a:t>is recommended to be 6-7% carbohydrate to allow maximum absorption and minimize spikes and crashes in blood sugar. Higher concentrations such as those seen in energy drinks increase the possibility of dehydration. </a:t>
            </a:r>
            <a:r>
              <a:rPr lang="en-US" b="1" dirty="0" smtClean="0">
                <a:solidFill>
                  <a:schemeClr val="accent1">
                    <a:lumMod val="60000"/>
                    <a:lumOff val="40000"/>
                  </a:schemeClr>
                </a:solidFill>
              </a:rPr>
              <a:t>(</a:t>
            </a:r>
            <a:r>
              <a:rPr lang="en-US" dirty="0" smtClean="0">
                <a:solidFill>
                  <a:schemeClr val="accent1">
                    <a:lumMod val="60000"/>
                    <a:lumOff val="40000"/>
                  </a:schemeClr>
                </a:solidFill>
              </a:rPr>
              <a:t>Ehow </a:t>
            </a:r>
            <a:r>
              <a:rPr lang="en-US" dirty="0">
                <a:solidFill>
                  <a:schemeClr val="accent1">
                    <a:lumMod val="60000"/>
                    <a:lumOff val="40000"/>
                  </a:schemeClr>
                </a:solidFill>
              </a:rPr>
              <a:t>(2012). </a:t>
            </a:r>
            <a:endParaRPr lang="en-US" dirty="0">
              <a:solidFill>
                <a:schemeClr val="accent1">
                  <a:lumMod val="60000"/>
                  <a:lumOff val="40000"/>
                </a:schemeClr>
              </a:solidFill>
            </a:endParaRPr>
          </a:p>
        </p:txBody>
      </p:sp>
    </p:spTree>
  </p:cSld>
  <p:clrMapOvr>
    <a:masterClrMapping/>
  </p:clrMapOvr>
  <p:transition advClick="0" advTm="15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TC104033921[[fn=Damask]]</Template>
  <TotalTime>6788</TotalTime>
  <Words>810</Words>
  <Application>Microsoft Office PowerPoint</Application>
  <PresentationFormat>On-screen Show (4:3)</PresentationFormat>
  <Paragraphs>54</Paragraphs>
  <Slides>11</Slides>
  <Notes>2</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Aharoni</vt:lpstr>
      <vt:lpstr>Algerian</vt:lpstr>
      <vt:lpstr>Andalus</vt:lpstr>
      <vt:lpstr>Arial</vt:lpstr>
      <vt:lpstr>Arial Black</vt:lpstr>
      <vt:lpstr>Bodoni MT Black</vt:lpstr>
      <vt:lpstr>Bookman Old Style</vt:lpstr>
      <vt:lpstr>Broadway</vt:lpstr>
      <vt:lpstr>Calibri</vt:lpstr>
      <vt:lpstr>Rockwell</vt:lpstr>
      <vt:lpstr>Times New Roman</vt:lpstr>
      <vt:lpstr>Wingdings</vt:lpstr>
      <vt:lpstr>Damask</vt:lpstr>
      <vt:lpstr>PowerPoint Presentation</vt:lpstr>
      <vt:lpstr>PowerPoint Presentation</vt:lpstr>
      <vt:lpstr>Discussion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COMPLETENCE</dc:title>
  <dc:creator>hunbun373</dc:creator>
  <cp:lastModifiedBy>ATALAYA HUDSON</cp:lastModifiedBy>
  <cp:revision>208</cp:revision>
  <dcterms:created xsi:type="dcterms:W3CDTF">2012-01-21T20:20:43Z</dcterms:created>
  <dcterms:modified xsi:type="dcterms:W3CDTF">2014-10-29T08:25:11Z</dcterms:modified>
</cp:coreProperties>
</file>